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14630400" cy="8229600"/>
  <p:notesSz cx="8229600" cy="14630400"/>
  <p:embeddedFontLst>
    <p:embeddedFont>
      <p:font typeface="Lato"/>
      <p:regular r:id="rId13"/>
    </p:embeddedFont>
    <p:embeddedFont>
      <p:font typeface="Lato"/>
      <p:regular r:id="rId14"/>
    </p:embeddedFont>
    <p:embeddedFont>
      <p:font typeface="Lato"/>
      <p:regular r:id="rId15"/>
    </p:embeddedFont>
    <p:embeddedFont>
      <p:font typeface="Lato"/>
      <p:regular r:id="rId16"/>
    </p:embeddedFont>
    <p:embeddedFont>
      <p:font typeface="Lato"/>
      <p:regular r:id="rId17"/>
    </p:embeddedFont>
    <p:embeddedFont>
      <p:font typeface="Lato"/>
      <p:regular r:id="rId18"/>
    </p:embeddedFont>
    <p:embeddedFont>
      <p:font typeface="Lato"/>
      <p:regular r:id="rId19"/>
    </p:embeddedFont>
    <p:embeddedFont>
      <p:font typeface="Lato"/>
      <p:regular r:id="rId20"/>
    </p:embeddedFont>
  </p:embeddedFon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3" Type="http://schemas.openxmlformats.org/officeDocument/2006/relationships/font" Target="fonts/font1.fntdata"/><Relationship Id="rId14" Type="http://schemas.openxmlformats.org/officeDocument/2006/relationships/font" Target="fonts/font2.fntdata"/><Relationship Id="rId15" Type="http://schemas.openxmlformats.org/officeDocument/2006/relationships/font" Target="fonts/font3.fntdata"/><Relationship Id="rId16" Type="http://schemas.openxmlformats.org/officeDocument/2006/relationships/font" Target="fonts/font4.fntdata"/><Relationship Id="rId17" Type="http://schemas.openxmlformats.org/officeDocument/2006/relationships/font" Target="fonts/font5.fntdata"/><Relationship Id="rId18" Type="http://schemas.openxmlformats.org/officeDocument/2006/relationships/font" Target="fonts/font6.fntdata"/><Relationship Id="rId19" Type="http://schemas.openxmlformats.org/officeDocument/2006/relationships/font" Target="fonts/font7.fntdata"/><Relationship Id="rId20" Type="http://schemas.openxmlformats.org/officeDocument/2006/relationships/font" Target="fonts/font8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DD6C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FECE6"/>
          </a:solidFill>
          <a:ln/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DD6C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FECE6"/>
          </a:solidFill>
          <a:ln/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DD6C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FECE6"/>
          </a:solidFill>
          <a:ln/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DD6C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FECE6"/>
          </a:solidFill>
          <a:ln/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DD6C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FECE6"/>
          </a:solidFill>
          <a:ln/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DD6C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FECE6"/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4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5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6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7.xml"/><Relationship Id="rId3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2872978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Benvenuti nel mondo della chimica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6280190" y="4630698"/>
            <a:ext cx="75564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Un viaggio affascinante tra atomi e molecole per scoprire di cosa è fatto tutto ciò che ci circonda</a:t>
            </a:r>
            <a:endParaRPr lang="en-US" sz="1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8991" y="392073"/>
            <a:ext cx="3564374" cy="4455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500"/>
              </a:lnSpc>
              <a:buNone/>
            </a:pPr>
            <a:r>
              <a:rPr lang="en-US" sz="280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Che cos'è un atomo?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498991" y="894636"/>
            <a:ext cx="3023592" cy="2227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750"/>
              </a:lnSpc>
              <a:buNone/>
            </a:pPr>
            <a:r>
              <a:rPr lang="en-US" sz="140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Il mattoncino più piccolo della materia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498991" y="1459468"/>
            <a:ext cx="6642378" cy="456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0"/>
              </a:lnSpc>
              <a:buNone/>
            </a:pPr>
            <a:r>
              <a:rPr lang="en-US" sz="11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Gli atomi sono così piccoli che non possiamo vederli nemmeno con un microscopio normale! Sono i pezzettini più minuscoli di cui è fatto tutto ciò che esiste.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98991" y="2043946"/>
            <a:ext cx="6642378" cy="456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0"/>
              </a:lnSpc>
              <a:buNone/>
            </a:pPr>
            <a:r>
              <a:rPr lang="en-US" sz="11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Immagina di avere un biscotto e di spezzettarlo in pezzi sempre più piccoli. Alla fine arriveresti a un pezzo così piccolo che non potresti più dividerlo: quello sarebbe come un atomo!</a:t>
            </a:r>
            <a:endParaRPr lang="en-US" sz="1100" dirty="0"/>
          </a:p>
        </p:txBody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96651" y="1491615"/>
            <a:ext cx="6642378" cy="6642378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498991" y="8454747"/>
            <a:ext cx="4449128" cy="821412"/>
          </a:xfrm>
          <a:prstGeom prst="roundRect">
            <a:avLst>
              <a:gd name="adj" fmla="val 2604"/>
            </a:avLst>
          </a:prstGeom>
          <a:solidFill>
            <a:srgbClr val="E5DFD2"/>
          </a:solidFill>
          <a:ln/>
        </p:spPr>
      </p:sp>
      <p:sp>
        <p:nvSpPr>
          <p:cNvPr id="8" name="Text 5"/>
          <p:cNvSpPr/>
          <p:nvPr/>
        </p:nvSpPr>
        <p:spPr>
          <a:xfrm>
            <a:off x="641509" y="8597265"/>
            <a:ext cx="1782128" cy="2227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750"/>
              </a:lnSpc>
              <a:buNone/>
            </a:pPr>
            <a:r>
              <a:rPr lang="en-US" sz="140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Il nucleo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641509" y="8905518"/>
            <a:ext cx="4164092" cy="2281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750"/>
              </a:lnSpc>
              <a:buNone/>
            </a:pPr>
            <a:r>
              <a:rPr lang="en-US" sz="11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Il centro dell'atomo, dove si trovano i protoni e i neutroni</a:t>
            </a:r>
            <a:endParaRPr lang="en-US" sz="1100" dirty="0"/>
          </a:p>
        </p:txBody>
      </p:sp>
      <p:sp>
        <p:nvSpPr>
          <p:cNvPr id="10" name="Shape 7"/>
          <p:cNvSpPr/>
          <p:nvPr/>
        </p:nvSpPr>
        <p:spPr>
          <a:xfrm>
            <a:off x="5090636" y="8454747"/>
            <a:ext cx="4449128" cy="821412"/>
          </a:xfrm>
          <a:prstGeom prst="roundRect">
            <a:avLst>
              <a:gd name="adj" fmla="val 2604"/>
            </a:avLst>
          </a:prstGeom>
          <a:solidFill>
            <a:srgbClr val="E5DFD2"/>
          </a:solidFill>
          <a:ln/>
        </p:spPr>
      </p:sp>
      <p:sp>
        <p:nvSpPr>
          <p:cNvPr id="11" name="Text 8"/>
          <p:cNvSpPr/>
          <p:nvPr/>
        </p:nvSpPr>
        <p:spPr>
          <a:xfrm>
            <a:off x="5233154" y="8597265"/>
            <a:ext cx="1782128" cy="2227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750"/>
              </a:lnSpc>
              <a:buNone/>
            </a:pPr>
            <a:r>
              <a:rPr lang="en-US" sz="140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Gli elettroni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5233154" y="8905518"/>
            <a:ext cx="4164092" cy="2281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750"/>
              </a:lnSpc>
              <a:buNone/>
            </a:pPr>
            <a:r>
              <a:rPr lang="en-US" sz="11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Piccole particelle che girano velocissime intorno al nucleo</a:t>
            </a:r>
            <a:endParaRPr lang="en-US" sz="1100" dirty="0"/>
          </a:p>
        </p:txBody>
      </p:sp>
      <p:sp>
        <p:nvSpPr>
          <p:cNvPr id="13" name="Shape 10"/>
          <p:cNvSpPr/>
          <p:nvPr/>
        </p:nvSpPr>
        <p:spPr>
          <a:xfrm>
            <a:off x="9682282" y="8454747"/>
            <a:ext cx="4449128" cy="821412"/>
          </a:xfrm>
          <a:prstGeom prst="roundRect">
            <a:avLst>
              <a:gd name="adj" fmla="val 2604"/>
            </a:avLst>
          </a:prstGeom>
          <a:solidFill>
            <a:srgbClr val="E5DFD2"/>
          </a:solidFill>
          <a:ln/>
        </p:spPr>
      </p:sp>
      <p:sp>
        <p:nvSpPr>
          <p:cNvPr id="14" name="Text 11"/>
          <p:cNvSpPr/>
          <p:nvPr/>
        </p:nvSpPr>
        <p:spPr>
          <a:xfrm>
            <a:off x="9824799" y="8597265"/>
            <a:ext cx="1782128" cy="2227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750"/>
              </a:lnSpc>
              <a:buNone/>
            </a:pPr>
            <a:r>
              <a:rPr lang="en-US" sz="140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Dimensioni incredibili</a:t>
            </a:r>
            <a:endParaRPr lang="en-US" sz="1400" dirty="0"/>
          </a:p>
        </p:txBody>
      </p:sp>
      <p:sp>
        <p:nvSpPr>
          <p:cNvPr id="15" name="Text 12"/>
          <p:cNvSpPr/>
          <p:nvPr/>
        </p:nvSpPr>
        <p:spPr>
          <a:xfrm>
            <a:off x="9824799" y="8905518"/>
            <a:ext cx="4164092" cy="2281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750"/>
              </a:lnSpc>
              <a:buNone/>
            </a:pPr>
            <a:r>
              <a:rPr lang="en-US" sz="11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Un milione di atomi messi in fila sono più piccoli di un capello!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778193"/>
            <a:ext cx="12678132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Le molecole: quando gli atomi si tengono per mano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1940600"/>
            <a:ext cx="130428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Gli atomi non amano stare da soli! Proprio come a te piace giocare con gli amici, anche gli atomi preferiscono unirsi ad altri atomi per formare le </a:t>
            </a:r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molecole</a:t>
            </a:r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.</a:t>
            </a:r>
            <a:endParaRPr lang="en-US" sz="17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3790" y="2921556"/>
            <a:ext cx="2411968" cy="241196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793790" y="5617012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Acqua (H₂O)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793790" y="6107430"/>
            <a:ext cx="415861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Due atomi di idrogeno e uno di ossigeno formano una goccia d'acqua</a:t>
            </a:r>
            <a:endParaRPr lang="en-US" sz="1750" dirty="0"/>
          </a:p>
        </p:txBody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5893" y="2921556"/>
            <a:ext cx="2411968" cy="2411968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5235893" y="5617012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Ossigeno (O₂)</a:t>
            </a:r>
            <a:endParaRPr lang="en-US" sz="2200" dirty="0"/>
          </a:p>
        </p:txBody>
      </p:sp>
      <p:sp>
        <p:nvSpPr>
          <p:cNvPr id="9" name="Text 5"/>
          <p:cNvSpPr/>
          <p:nvPr/>
        </p:nvSpPr>
        <p:spPr>
          <a:xfrm>
            <a:off x="5235893" y="6107430"/>
            <a:ext cx="415861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Due atomi di ossigeno insieme formano l'aria che respiriamo</a:t>
            </a:r>
            <a:endParaRPr lang="en-US" sz="1750" dirty="0"/>
          </a:p>
        </p:txBody>
      </p:sp>
      <p:pic>
        <p:nvPicPr>
          <p:cNvPr id="1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77995" y="2921556"/>
            <a:ext cx="2411968" cy="2411968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9677995" y="5617012"/>
            <a:ext cx="3147179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Anidride carbonica (CO₂)</a:t>
            </a:r>
            <a:endParaRPr lang="en-US" sz="2200" dirty="0"/>
          </a:p>
        </p:txBody>
      </p:sp>
      <p:sp>
        <p:nvSpPr>
          <p:cNvPr id="12" name="Text 7"/>
          <p:cNvSpPr/>
          <p:nvPr/>
        </p:nvSpPr>
        <p:spPr>
          <a:xfrm>
            <a:off x="9677995" y="6107430"/>
            <a:ext cx="415861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Un atomo di carbonio e due di ossigeno creano le bollicine nelle bibite</a:t>
            </a:r>
            <a:endParaRPr lang="en-US" sz="1750" dirty="0"/>
          </a:p>
        </p:txBody>
      </p:sp>
      <p:sp>
        <p:nvSpPr>
          <p:cNvPr id="13" name="Text 8"/>
          <p:cNvSpPr/>
          <p:nvPr/>
        </p:nvSpPr>
        <p:spPr>
          <a:xfrm>
            <a:off x="793790" y="7088386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Quando gli atomi si uniscono, creano legami fortissimi chiamati </a:t>
            </a:r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legami chimici</a:t>
            </a:r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. È come se si tenessero per mano molto stretti!</a:t>
            </a:r>
            <a:endParaRPr lang="en-US" sz="1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23994" y="411718"/>
            <a:ext cx="3967639" cy="4679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650"/>
              </a:lnSpc>
              <a:buNone/>
            </a:pPr>
            <a:r>
              <a:rPr lang="en-US" sz="290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Particelle in movimento</a:t>
            </a:r>
            <a:endParaRPr lang="en-US" sz="2900" dirty="0"/>
          </a:p>
        </p:txBody>
      </p:sp>
      <p:sp>
        <p:nvSpPr>
          <p:cNvPr id="3" name="Text 1"/>
          <p:cNvSpPr/>
          <p:nvPr/>
        </p:nvSpPr>
        <p:spPr>
          <a:xfrm>
            <a:off x="523994" y="939522"/>
            <a:ext cx="3897154" cy="2339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45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Come tutto intorno a noi è fatto di piccole parti</a:t>
            </a:r>
            <a:endParaRPr lang="en-US" sz="1450" dirty="0"/>
          </a:p>
        </p:txBody>
      </p:sp>
      <p:sp>
        <p:nvSpPr>
          <p:cNvPr id="4" name="Text 2"/>
          <p:cNvSpPr/>
          <p:nvPr/>
        </p:nvSpPr>
        <p:spPr>
          <a:xfrm>
            <a:off x="523994" y="1532692"/>
            <a:ext cx="7305913" cy="4791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50"/>
              </a:lnSpc>
              <a:buNone/>
            </a:pPr>
            <a:r>
              <a:rPr lang="en-US" sz="11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Tutto ciò che vedi, tocchi e senti è fatto di atomi e molecole in continuo movimento! Anche se non possiamo vederli, sono sempre in azione.</a:t>
            </a:r>
            <a:endParaRPr lang="en-US" sz="1150" dirty="0"/>
          </a:p>
        </p:txBody>
      </p:sp>
      <p:sp>
        <p:nvSpPr>
          <p:cNvPr id="5" name="Text 3"/>
          <p:cNvSpPr/>
          <p:nvPr/>
        </p:nvSpPr>
        <p:spPr>
          <a:xfrm>
            <a:off x="523994" y="2146459"/>
            <a:ext cx="7305913" cy="4791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50"/>
              </a:lnSpc>
              <a:buNone/>
            </a:pPr>
            <a:r>
              <a:rPr lang="en-US" sz="1150" b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Più fa caldo, più le particelle si muovono velocemente!</a:t>
            </a:r>
            <a:pPr algn="l" indent="0" marL="0">
              <a:lnSpc>
                <a:spcPts val="1850"/>
              </a:lnSpc>
              <a:buNone/>
            </a:pPr>
            <a:r>
              <a:rPr lang="en-US" sz="11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Quando scaldiamo l'acqua per fare la pasta, le molecole si agitano sempre di più fino a quando l'acqua bolle.</a:t>
            </a:r>
            <a:endParaRPr lang="en-US" sz="1150" dirty="0"/>
          </a:p>
        </p:txBody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02811" y="1566386"/>
            <a:ext cx="5911096" cy="5911096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523994" y="7814191"/>
            <a:ext cx="149662" cy="1870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50"/>
              </a:lnSpc>
              <a:buNone/>
            </a:pPr>
            <a:r>
              <a:rPr lang="en-US" sz="1150" dirty="0">
                <a:solidFill>
                  <a:srgbClr val="4A4A45"/>
                </a:solidFill>
                <a:latin typeface="Lato Light" pitchFamily="34" charset="0"/>
                <a:ea typeface="Lato Light" pitchFamily="34" charset="-122"/>
                <a:cs typeface="Lato Light" pitchFamily="34" charset="-120"/>
              </a:rPr>
              <a:t>01</a:t>
            </a:r>
            <a:endParaRPr lang="en-US" sz="1150" dirty="0"/>
          </a:p>
        </p:txBody>
      </p:sp>
      <p:sp>
        <p:nvSpPr>
          <p:cNvPr id="8" name="Shape 5"/>
          <p:cNvSpPr/>
          <p:nvPr/>
        </p:nvSpPr>
        <p:spPr>
          <a:xfrm>
            <a:off x="523994" y="8053268"/>
            <a:ext cx="4427696" cy="15240"/>
          </a:xfrm>
          <a:prstGeom prst="rect">
            <a:avLst/>
          </a:prstGeom>
          <a:solidFill>
            <a:srgbClr val="282824"/>
          </a:solidFill>
          <a:ln/>
        </p:spPr>
      </p:sp>
      <p:sp>
        <p:nvSpPr>
          <p:cNvPr id="9" name="Text 6"/>
          <p:cNvSpPr/>
          <p:nvPr/>
        </p:nvSpPr>
        <p:spPr>
          <a:xfrm>
            <a:off x="523994" y="8158520"/>
            <a:ext cx="1871543" cy="2339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4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Nei solidi</a:t>
            </a:r>
            <a:endParaRPr lang="en-US" sz="1450" dirty="0"/>
          </a:p>
        </p:txBody>
      </p:sp>
      <p:sp>
        <p:nvSpPr>
          <p:cNvPr id="10" name="Text 7"/>
          <p:cNvSpPr/>
          <p:nvPr/>
        </p:nvSpPr>
        <p:spPr>
          <a:xfrm>
            <a:off x="523994" y="8482251"/>
            <a:ext cx="4427696" cy="4791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50"/>
              </a:lnSpc>
              <a:buNone/>
            </a:pPr>
            <a:r>
              <a:rPr lang="en-US" sz="11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Le particelle sono molto vicine e si muovono pochissimo, come bambini seduti ai loro banchi</a:t>
            </a:r>
            <a:endParaRPr lang="en-US" sz="1150" dirty="0"/>
          </a:p>
        </p:txBody>
      </p:sp>
      <p:sp>
        <p:nvSpPr>
          <p:cNvPr id="11" name="Text 8"/>
          <p:cNvSpPr/>
          <p:nvPr/>
        </p:nvSpPr>
        <p:spPr>
          <a:xfrm>
            <a:off x="5101352" y="7814191"/>
            <a:ext cx="149662" cy="1870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50"/>
              </a:lnSpc>
              <a:buNone/>
            </a:pPr>
            <a:r>
              <a:rPr lang="en-US" sz="1150" dirty="0">
                <a:solidFill>
                  <a:srgbClr val="4A4A45"/>
                </a:solidFill>
                <a:latin typeface="Lato Light" pitchFamily="34" charset="0"/>
                <a:ea typeface="Lato Light" pitchFamily="34" charset="-122"/>
                <a:cs typeface="Lato Light" pitchFamily="34" charset="-120"/>
              </a:rPr>
              <a:t>02</a:t>
            </a:r>
            <a:endParaRPr lang="en-US" sz="1150" dirty="0"/>
          </a:p>
        </p:txBody>
      </p:sp>
      <p:sp>
        <p:nvSpPr>
          <p:cNvPr id="12" name="Shape 9"/>
          <p:cNvSpPr/>
          <p:nvPr/>
        </p:nvSpPr>
        <p:spPr>
          <a:xfrm>
            <a:off x="5101352" y="8053268"/>
            <a:ext cx="4427696" cy="15240"/>
          </a:xfrm>
          <a:prstGeom prst="rect">
            <a:avLst/>
          </a:prstGeom>
          <a:solidFill>
            <a:srgbClr val="282824"/>
          </a:solidFill>
          <a:ln/>
        </p:spPr>
      </p:sp>
      <p:sp>
        <p:nvSpPr>
          <p:cNvPr id="13" name="Text 10"/>
          <p:cNvSpPr/>
          <p:nvPr/>
        </p:nvSpPr>
        <p:spPr>
          <a:xfrm>
            <a:off x="5101352" y="8158520"/>
            <a:ext cx="1871543" cy="2339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4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Nei liquidi</a:t>
            </a:r>
            <a:endParaRPr lang="en-US" sz="1450" dirty="0"/>
          </a:p>
        </p:txBody>
      </p:sp>
      <p:sp>
        <p:nvSpPr>
          <p:cNvPr id="14" name="Text 11"/>
          <p:cNvSpPr/>
          <p:nvPr/>
        </p:nvSpPr>
        <p:spPr>
          <a:xfrm>
            <a:off x="5101352" y="8482251"/>
            <a:ext cx="4427696" cy="4791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50"/>
              </a:lnSpc>
              <a:buNone/>
            </a:pPr>
            <a:r>
              <a:rPr lang="en-US" sz="11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Le particelle scivolano l'una sull'altra, come bambini che ballano tenendosi per mano</a:t>
            </a:r>
            <a:endParaRPr lang="en-US" sz="1150" dirty="0"/>
          </a:p>
        </p:txBody>
      </p:sp>
      <p:sp>
        <p:nvSpPr>
          <p:cNvPr id="15" name="Text 12"/>
          <p:cNvSpPr/>
          <p:nvPr/>
        </p:nvSpPr>
        <p:spPr>
          <a:xfrm>
            <a:off x="9678710" y="7814191"/>
            <a:ext cx="149662" cy="1870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50"/>
              </a:lnSpc>
              <a:buNone/>
            </a:pPr>
            <a:r>
              <a:rPr lang="en-US" sz="1150" dirty="0">
                <a:solidFill>
                  <a:srgbClr val="4A4A45"/>
                </a:solidFill>
                <a:latin typeface="Lato Light" pitchFamily="34" charset="0"/>
                <a:ea typeface="Lato Light" pitchFamily="34" charset="-122"/>
                <a:cs typeface="Lato Light" pitchFamily="34" charset="-120"/>
              </a:rPr>
              <a:t>03</a:t>
            </a:r>
            <a:endParaRPr lang="en-US" sz="1150" dirty="0"/>
          </a:p>
        </p:txBody>
      </p:sp>
      <p:sp>
        <p:nvSpPr>
          <p:cNvPr id="16" name="Shape 13"/>
          <p:cNvSpPr/>
          <p:nvPr/>
        </p:nvSpPr>
        <p:spPr>
          <a:xfrm>
            <a:off x="9678710" y="8053268"/>
            <a:ext cx="4427696" cy="15240"/>
          </a:xfrm>
          <a:prstGeom prst="rect">
            <a:avLst/>
          </a:prstGeom>
          <a:solidFill>
            <a:srgbClr val="282824"/>
          </a:solidFill>
          <a:ln/>
        </p:spPr>
      </p:sp>
      <p:sp>
        <p:nvSpPr>
          <p:cNvPr id="17" name="Text 14"/>
          <p:cNvSpPr/>
          <p:nvPr/>
        </p:nvSpPr>
        <p:spPr>
          <a:xfrm>
            <a:off x="9678710" y="8158520"/>
            <a:ext cx="1871543" cy="2339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4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Nei gas</a:t>
            </a:r>
            <a:endParaRPr lang="en-US" sz="1450" dirty="0"/>
          </a:p>
        </p:txBody>
      </p:sp>
      <p:sp>
        <p:nvSpPr>
          <p:cNvPr id="18" name="Text 15"/>
          <p:cNvSpPr/>
          <p:nvPr/>
        </p:nvSpPr>
        <p:spPr>
          <a:xfrm>
            <a:off x="9678710" y="8482251"/>
            <a:ext cx="4427696" cy="4791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50"/>
              </a:lnSpc>
              <a:buNone/>
            </a:pPr>
            <a:r>
              <a:rPr lang="en-US" sz="11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Le particelle volano libere in tutte le direzioni, come bambini che corrono nel parco giochi</a:t>
            </a:r>
            <a:endParaRPr lang="en-US" sz="11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96835" y="311825"/>
            <a:ext cx="3773448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Elementi semplici vs composti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396835" y="711518"/>
            <a:ext cx="2116455" cy="1771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110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La differenza tra oro puro e acqua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396835" y="1058704"/>
            <a:ext cx="13836729" cy="1814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8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In natura esistono due grandi famiglie di sostanze: gli </a:t>
            </a:r>
            <a:pPr algn="l" indent="0" marL="0">
              <a:lnSpc>
                <a:spcPts val="1400"/>
              </a:lnSpc>
              <a:buNone/>
            </a:pPr>
            <a:r>
              <a:rPr lang="en-US" sz="850" b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elementi semplici</a:t>
            </a:r>
            <a:pPr algn="l" indent="0" marL="0">
              <a:lnSpc>
                <a:spcPts val="1400"/>
              </a:lnSpc>
              <a:buNone/>
            </a:pPr>
            <a:r>
              <a:rPr lang="en-US" sz="8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e i </a:t>
            </a:r>
            <a:pPr algn="l" indent="0" marL="0">
              <a:lnSpc>
                <a:spcPts val="1400"/>
              </a:lnSpc>
              <a:buNone/>
            </a:pPr>
            <a:r>
              <a:rPr lang="en-US" sz="850" b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composti</a:t>
            </a:r>
            <a:pPr algn="l" indent="0" marL="0">
              <a:lnSpc>
                <a:spcPts val="1400"/>
              </a:lnSpc>
              <a:buNone/>
            </a:pPr>
            <a:r>
              <a:rPr lang="en-US" sz="8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. Scopriamo insieme cosa li rende speciali!</a:t>
            </a:r>
            <a:endParaRPr lang="en-US" sz="850" dirty="0"/>
          </a:p>
        </p:txBody>
      </p:sp>
      <p:sp>
        <p:nvSpPr>
          <p:cNvPr id="5" name="Text 3"/>
          <p:cNvSpPr/>
          <p:nvPr/>
        </p:nvSpPr>
        <p:spPr>
          <a:xfrm>
            <a:off x="396835" y="1481018"/>
            <a:ext cx="1701165" cy="2126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30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Elementi semplici</a:t>
            </a:r>
            <a:endParaRPr lang="en-US" sz="1300" dirty="0"/>
          </a:p>
        </p:txBody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6835" y="1821180"/>
            <a:ext cx="6780014" cy="6780014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396835" y="8728710"/>
            <a:ext cx="6780014" cy="1814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8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Sono fatti di un solo tipo di atomo. Come una scatola piena solo di mattoncini rossi!</a:t>
            </a:r>
            <a:endParaRPr lang="en-US" sz="850" dirty="0"/>
          </a:p>
        </p:txBody>
      </p:sp>
      <p:sp>
        <p:nvSpPr>
          <p:cNvPr id="8" name="Text 5"/>
          <p:cNvSpPr/>
          <p:nvPr/>
        </p:nvSpPr>
        <p:spPr>
          <a:xfrm>
            <a:off x="396835" y="9012198"/>
            <a:ext cx="6780014" cy="1814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1400"/>
              </a:lnSpc>
              <a:buSzPct val="100000"/>
              <a:buChar char="•"/>
            </a:pPr>
            <a:r>
              <a:rPr lang="en-US" sz="850" b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Oro</a:t>
            </a:r>
            <a:pPr algn="l" indent="0" marL="0">
              <a:lnSpc>
                <a:spcPts val="1400"/>
              </a:lnSpc>
              <a:buNone/>
            </a:pPr>
            <a:r>
              <a:rPr lang="en-US" sz="8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: solo atomi di oro</a:t>
            </a:r>
            <a:endParaRPr lang="en-US" sz="850" dirty="0"/>
          </a:p>
        </p:txBody>
      </p:sp>
      <p:sp>
        <p:nvSpPr>
          <p:cNvPr id="9" name="Text 6"/>
          <p:cNvSpPr/>
          <p:nvPr/>
        </p:nvSpPr>
        <p:spPr>
          <a:xfrm>
            <a:off x="396835" y="9233297"/>
            <a:ext cx="6780014" cy="1814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1400"/>
              </a:lnSpc>
              <a:buSzPct val="100000"/>
              <a:buChar char="•"/>
            </a:pPr>
            <a:r>
              <a:rPr lang="en-US" sz="850" b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Ferro</a:t>
            </a:r>
            <a:pPr algn="l" indent="0" marL="0">
              <a:lnSpc>
                <a:spcPts val="1400"/>
              </a:lnSpc>
              <a:buNone/>
            </a:pPr>
            <a:r>
              <a:rPr lang="en-US" sz="8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: solo atomi di ferro</a:t>
            </a:r>
            <a:endParaRPr lang="en-US" sz="850" dirty="0"/>
          </a:p>
        </p:txBody>
      </p:sp>
      <p:sp>
        <p:nvSpPr>
          <p:cNvPr id="10" name="Text 7"/>
          <p:cNvSpPr/>
          <p:nvPr/>
        </p:nvSpPr>
        <p:spPr>
          <a:xfrm>
            <a:off x="396835" y="9454396"/>
            <a:ext cx="6780014" cy="1814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1400"/>
              </a:lnSpc>
              <a:buSzPct val="100000"/>
              <a:buChar char="•"/>
            </a:pPr>
            <a:r>
              <a:rPr lang="en-US" sz="850" b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Ossigeno</a:t>
            </a:r>
            <a:pPr algn="l" indent="0" marL="0">
              <a:lnSpc>
                <a:spcPts val="1400"/>
              </a:lnSpc>
              <a:buNone/>
            </a:pPr>
            <a:r>
              <a:rPr lang="en-US" sz="8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: solo atomi di ossigeno</a:t>
            </a:r>
            <a:endParaRPr lang="en-US" sz="850" dirty="0"/>
          </a:p>
        </p:txBody>
      </p:sp>
      <p:sp>
        <p:nvSpPr>
          <p:cNvPr id="11" name="Text 8"/>
          <p:cNvSpPr/>
          <p:nvPr/>
        </p:nvSpPr>
        <p:spPr>
          <a:xfrm>
            <a:off x="396835" y="9675495"/>
            <a:ext cx="6780014" cy="1814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1400"/>
              </a:lnSpc>
              <a:buSzPct val="100000"/>
              <a:buChar char="•"/>
            </a:pPr>
            <a:r>
              <a:rPr lang="en-US" sz="850" b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Carbonio</a:t>
            </a:r>
            <a:pPr algn="l" indent="0" marL="0">
              <a:lnSpc>
                <a:spcPts val="1400"/>
              </a:lnSpc>
              <a:buNone/>
            </a:pPr>
            <a:r>
              <a:rPr lang="en-US" sz="8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: solo atomi di carbonio</a:t>
            </a:r>
            <a:endParaRPr lang="en-US" sz="850" dirty="0"/>
          </a:p>
        </p:txBody>
      </p:sp>
      <p:sp>
        <p:nvSpPr>
          <p:cNvPr id="12" name="Text 9"/>
          <p:cNvSpPr/>
          <p:nvPr/>
        </p:nvSpPr>
        <p:spPr>
          <a:xfrm>
            <a:off x="7461171" y="1481018"/>
            <a:ext cx="1701165" cy="2126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30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Composti</a:t>
            </a:r>
            <a:endParaRPr lang="en-US" sz="1300" dirty="0"/>
          </a:p>
        </p:txBody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1171" y="1821180"/>
            <a:ext cx="6780014" cy="6780014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7461171" y="8728710"/>
            <a:ext cx="6780014" cy="1814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8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Sono fatti da atomi diversi uniti insieme. Come mattoncini di tanti colori che formano una costruzione!</a:t>
            </a:r>
            <a:endParaRPr lang="en-US" sz="850" dirty="0"/>
          </a:p>
        </p:txBody>
      </p:sp>
      <p:sp>
        <p:nvSpPr>
          <p:cNvPr id="15" name="Text 11"/>
          <p:cNvSpPr/>
          <p:nvPr/>
        </p:nvSpPr>
        <p:spPr>
          <a:xfrm>
            <a:off x="7461171" y="9012198"/>
            <a:ext cx="6780014" cy="1814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1400"/>
              </a:lnSpc>
              <a:buSzPct val="100000"/>
              <a:buChar char="•"/>
            </a:pPr>
            <a:r>
              <a:rPr lang="en-US" sz="850" b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Acqua</a:t>
            </a:r>
            <a:pPr algn="l" indent="0" marL="0">
              <a:lnSpc>
                <a:spcPts val="1400"/>
              </a:lnSpc>
              <a:buNone/>
            </a:pPr>
            <a:r>
              <a:rPr lang="en-US" sz="8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: idrogeno + ossigeno</a:t>
            </a:r>
            <a:endParaRPr lang="en-US" sz="850" dirty="0"/>
          </a:p>
        </p:txBody>
      </p:sp>
      <p:sp>
        <p:nvSpPr>
          <p:cNvPr id="16" name="Text 12"/>
          <p:cNvSpPr/>
          <p:nvPr/>
        </p:nvSpPr>
        <p:spPr>
          <a:xfrm>
            <a:off x="7461171" y="9233297"/>
            <a:ext cx="6780014" cy="1814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1400"/>
              </a:lnSpc>
              <a:buSzPct val="100000"/>
              <a:buChar char="•"/>
            </a:pPr>
            <a:r>
              <a:rPr lang="en-US" sz="850" b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Sale</a:t>
            </a:r>
            <a:pPr algn="l" indent="0" marL="0">
              <a:lnSpc>
                <a:spcPts val="1400"/>
              </a:lnSpc>
              <a:buNone/>
            </a:pPr>
            <a:r>
              <a:rPr lang="en-US" sz="8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: sodio + cloro</a:t>
            </a:r>
            <a:endParaRPr lang="en-US" sz="850" dirty="0"/>
          </a:p>
        </p:txBody>
      </p:sp>
      <p:sp>
        <p:nvSpPr>
          <p:cNvPr id="17" name="Text 13"/>
          <p:cNvSpPr/>
          <p:nvPr/>
        </p:nvSpPr>
        <p:spPr>
          <a:xfrm>
            <a:off x="7461171" y="9454396"/>
            <a:ext cx="6780014" cy="1814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1400"/>
              </a:lnSpc>
              <a:buSzPct val="100000"/>
              <a:buChar char="•"/>
            </a:pPr>
            <a:r>
              <a:rPr lang="en-US" sz="850" b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Zucchero</a:t>
            </a:r>
            <a:pPr algn="l" indent="0" marL="0">
              <a:lnSpc>
                <a:spcPts val="1400"/>
              </a:lnSpc>
              <a:buNone/>
            </a:pPr>
            <a:r>
              <a:rPr lang="en-US" sz="8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: carbonio + idrogeno + ossigeno</a:t>
            </a:r>
            <a:endParaRPr lang="en-US" sz="850" dirty="0"/>
          </a:p>
        </p:txBody>
      </p:sp>
      <p:sp>
        <p:nvSpPr>
          <p:cNvPr id="18" name="Shape 14"/>
          <p:cNvSpPr/>
          <p:nvPr/>
        </p:nvSpPr>
        <p:spPr>
          <a:xfrm>
            <a:off x="396835" y="10024110"/>
            <a:ext cx="13836729" cy="489466"/>
          </a:xfrm>
          <a:prstGeom prst="roundRect">
            <a:avLst>
              <a:gd name="adj" fmla="val 3476"/>
            </a:avLst>
          </a:prstGeom>
          <a:solidFill>
            <a:srgbClr val="DBDBD7"/>
          </a:solidFill>
          <a:ln/>
        </p:spPr>
      </p:sp>
      <p:pic>
        <p:nvPicPr>
          <p:cNvPr id="1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183" y="10196155"/>
            <a:ext cx="141684" cy="113348"/>
          </a:xfrm>
          <a:prstGeom prst="rect">
            <a:avLst/>
          </a:prstGeom>
        </p:spPr>
      </p:pic>
      <p:sp>
        <p:nvSpPr>
          <p:cNvPr id="20" name="Text 15"/>
          <p:cNvSpPr/>
          <p:nvPr/>
        </p:nvSpPr>
        <p:spPr>
          <a:xfrm>
            <a:off x="765215" y="10165794"/>
            <a:ext cx="13355002" cy="1890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💡</a:t>
            </a:r>
            <a:pPr algn="l" indent="0" marL="0">
              <a:lnSpc>
                <a:spcPts val="14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</a:t>
            </a:r>
            <a:pPr algn="l" indent="0" marL="0">
              <a:lnSpc>
                <a:spcPts val="14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Lo sapevi?</a:t>
            </a:r>
            <a:pPr algn="l" indent="0" marL="0">
              <a:lnSpc>
                <a:spcPts val="14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Esistono 118 elementi diversi, ma combinandoli possiamo creare milioni di composti differenti!</a:t>
            </a:r>
            <a:endParaRPr lang="en-US" sz="8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084451" y="605671"/>
            <a:ext cx="4285298" cy="5339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200"/>
              </a:lnSpc>
              <a:buNone/>
            </a:pPr>
            <a:r>
              <a:rPr lang="en-US" sz="335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Esperimenti divertenti</a:t>
            </a:r>
            <a:endParaRPr lang="en-US" sz="3350" dirty="0"/>
          </a:p>
        </p:txBody>
      </p:sp>
      <p:sp>
        <p:nvSpPr>
          <p:cNvPr id="4" name="Text 1"/>
          <p:cNvSpPr/>
          <p:nvPr/>
        </p:nvSpPr>
        <p:spPr>
          <a:xfrm>
            <a:off x="6084451" y="1208008"/>
            <a:ext cx="3982641" cy="2669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65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Scopriamo la chimica nella vita quotidiana</a:t>
            </a:r>
            <a:endParaRPr lang="en-US" sz="1650" dirty="0"/>
          </a:p>
        </p:txBody>
      </p:sp>
      <p:sp>
        <p:nvSpPr>
          <p:cNvPr id="5" name="Text 2"/>
          <p:cNvSpPr/>
          <p:nvPr/>
        </p:nvSpPr>
        <p:spPr>
          <a:xfrm>
            <a:off x="6084451" y="1731169"/>
            <a:ext cx="7947898" cy="5467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50"/>
              </a:lnSpc>
              <a:buNone/>
            </a:pPr>
            <a:r>
              <a:rPr lang="en-US" sz="13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La chimica non è solo nei laboratori! Puoi trovarla dappertutto intorno a te e fare esperimenti sicuri anche a casa.</a:t>
            </a:r>
            <a:endParaRPr lang="en-US" sz="1300" dirty="0"/>
          </a:p>
        </p:txBody>
      </p:sp>
      <p:sp>
        <p:nvSpPr>
          <p:cNvPr id="6" name="Shape 3"/>
          <p:cNvSpPr/>
          <p:nvPr/>
        </p:nvSpPr>
        <p:spPr>
          <a:xfrm>
            <a:off x="6084451" y="2726293"/>
            <a:ext cx="3888462" cy="1810345"/>
          </a:xfrm>
          <a:prstGeom prst="roundRect">
            <a:avLst>
              <a:gd name="adj" fmla="val 6061"/>
            </a:avLst>
          </a:prstGeom>
          <a:solidFill>
            <a:srgbClr val="EFECE6"/>
          </a:solidFill>
          <a:ln/>
        </p:spPr>
      </p:sp>
      <p:sp>
        <p:nvSpPr>
          <p:cNvPr id="7" name="Shape 4"/>
          <p:cNvSpPr/>
          <p:nvPr/>
        </p:nvSpPr>
        <p:spPr>
          <a:xfrm>
            <a:off x="6084451" y="2703433"/>
            <a:ext cx="3888462" cy="91440"/>
          </a:xfrm>
          <a:prstGeom prst="roundRect">
            <a:avLst>
              <a:gd name="adj" fmla="val 28030"/>
            </a:avLst>
          </a:prstGeom>
          <a:solidFill>
            <a:srgbClr val="282824"/>
          </a:solidFill>
          <a:ln/>
        </p:spPr>
      </p:sp>
      <p:sp>
        <p:nvSpPr>
          <p:cNvPr id="8" name="Shape 5"/>
          <p:cNvSpPr/>
          <p:nvPr/>
        </p:nvSpPr>
        <p:spPr>
          <a:xfrm>
            <a:off x="7772340" y="2470071"/>
            <a:ext cx="512564" cy="512564"/>
          </a:xfrm>
          <a:prstGeom prst="roundRect">
            <a:avLst>
              <a:gd name="adj" fmla="val 178397"/>
            </a:avLst>
          </a:prstGeom>
          <a:solidFill>
            <a:srgbClr val="282824"/>
          </a:solidFill>
          <a:ln/>
        </p:spPr>
      </p:sp>
      <p:sp>
        <p:nvSpPr>
          <p:cNvPr id="9" name="Text 6"/>
          <p:cNvSpPr/>
          <p:nvPr/>
        </p:nvSpPr>
        <p:spPr>
          <a:xfrm>
            <a:off x="7926050" y="2598182"/>
            <a:ext cx="205026" cy="2562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1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6278166" y="3153370"/>
            <a:ext cx="2198965" cy="2669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6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Vulcano di bicarbonato</a:t>
            </a:r>
            <a:endParaRPr lang="en-US" sz="1650" dirty="0"/>
          </a:p>
        </p:txBody>
      </p:sp>
      <p:sp>
        <p:nvSpPr>
          <p:cNvPr id="11" name="Text 8"/>
          <p:cNvSpPr/>
          <p:nvPr/>
        </p:nvSpPr>
        <p:spPr>
          <a:xfrm>
            <a:off x="6278166" y="3522821"/>
            <a:ext cx="3501033" cy="8201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50"/>
              </a:lnSpc>
              <a:buNone/>
            </a:pPr>
            <a:r>
              <a:rPr lang="en-US" sz="13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Mescola bicarbonato e aceto per creare una reazione frizzante che sembra un'eruzione! Gli atomi si ricombinano creando gas.</a:t>
            </a:r>
            <a:endParaRPr lang="en-US" sz="1300" dirty="0"/>
          </a:p>
        </p:txBody>
      </p:sp>
      <p:sp>
        <p:nvSpPr>
          <p:cNvPr id="12" name="Shape 9"/>
          <p:cNvSpPr/>
          <p:nvPr/>
        </p:nvSpPr>
        <p:spPr>
          <a:xfrm>
            <a:off x="10143768" y="2726293"/>
            <a:ext cx="3888581" cy="1810345"/>
          </a:xfrm>
          <a:prstGeom prst="roundRect">
            <a:avLst>
              <a:gd name="adj" fmla="val 6061"/>
            </a:avLst>
          </a:prstGeom>
          <a:solidFill>
            <a:srgbClr val="EFECE6"/>
          </a:solidFill>
          <a:ln/>
        </p:spPr>
      </p:sp>
      <p:sp>
        <p:nvSpPr>
          <p:cNvPr id="13" name="Shape 10"/>
          <p:cNvSpPr/>
          <p:nvPr/>
        </p:nvSpPr>
        <p:spPr>
          <a:xfrm>
            <a:off x="10143768" y="2703433"/>
            <a:ext cx="3888581" cy="91440"/>
          </a:xfrm>
          <a:prstGeom prst="roundRect">
            <a:avLst>
              <a:gd name="adj" fmla="val 28030"/>
            </a:avLst>
          </a:prstGeom>
          <a:solidFill>
            <a:srgbClr val="282824"/>
          </a:solidFill>
          <a:ln/>
        </p:spPr>
      </p:sp>
      <p:sp>
        <p:nvSpPr>
          <p:cNvPr id="14" name="Shape 11"/>
          <p:cNvSpPr/>
          <p:nvPr/>
        </p:nvSpPr>
        <p:spPr>
          <a:xfrm>
            <a:off x="11831776" y="2470071"/>
            <a:ext cx="512564" cy="512564"/>
          </a:xfrm>
          <a:prstGeom prst="roundRect">
            <a:avLst>
              <a:gd name="adj" fmla="val 178397"/>
            </a:avLst>
          </a:prstGeom>
          <a:solidFill>
            <a:srgbClr val="282824"/>
          </a:solidFill>
          <a:ln/>
        </p:spPr>
      </p:sp>
      <p:sp>
        <p:nvSpPr>
          <p:cNvPr id="15" name="Text 12"/>
          <p:cNvSpPr/>
          <p:nvPr/>
        </p:nvSpPr>
        <p:spPr>
          <a:xfrm>
            <a:off x="11985486" y="2598182"/>
            <a:ext cx="205026" cy="2562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2</a:t>
            </a:r>
            <a:endParaRPr lang="en-US" sz="1600" dirty="0"/>
          </a:p>
        </p:txBody>
      </p:sp>
      <p:sp>
        <p:nvSpPr>
          <p:cNvPr id="16" name="Text 13"/>
          <p:cNvSpPr/>
          <p:nvPr/>
        </p:nvSpPr>
        <p:spPr>
          <a:xfrm>
            <a:off x="10337483" y="3153370"/>
            <a:ext cx="2135862" cy="2669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6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Ghiaccio colorato</a:t>
            </a:r>
            <a:endParaRPr lang="en-US" sz="1650" dirty="0"/>
          </a:p>
        </p:txBody>
      </p:sp>
      <p:sp>
        <p:nvSpPr>
          <p:cNvPr id="17" name="Text 14"/>
          <p:cNvSpPr/>
          <p:nvPr/>
        </p:nvSpPr>
        <p:spPr>
          <a:xfrm>
            <a:off x="10337483" y="3522821"/>
            <a:ext cx="3501152" cy="8201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50"/>
              </a:lnSpc>
              <a:buNone/>
            </a:pPr>
            <a:r>
              <a:rPr lang="en-US" sz="13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Congela acqua con colorante alimentare e osserva come le molecole rallentano e si organizzano in cristalli.</a:t>
            </a:r>
            <a:endParaRPr lang="en-US" sz="1300" dirty="0"/>
          </a:p>
        </p:txBody>
      </p:sp>
      <p:sp>
        <p:nvSpPr>
          <p:cNvPr id="18" name="Shape 15"/>
          <p:cNvSpPr/>
          <p:nvPr/>
        </p:nvSpPr>
        <p:spPr>
          <a:xfrm>
            <a:off x="6084451" y="4963716"/>
            <a:ext cx="7947898" cy="1536978"/>
          </a:xfrm>
          <a:prstGeom prst="roundRect">
            <a:avLst>
              <a:gd name="adj" fmla="val 7139"/>
            </a:avLst>
          </a:prstGeom>
          <a:solidFill>
            <a:srgbClr val="EFECE6"/>
          </a:solidFill>
          <a:ln/>
        </p:spPr>
      </p:sp>
      <p:sp>
        <p:nvSpPr>
          <p:cNvPr id="19" name="Shape 16"/>
          <p:cNvSpPr/>
          <p:nvPr/>
        </p:nvSpPr>
        <p:spPr>
          <a:xfrm>
            <a:off x="6084451" y="4940856"/>
            <a:ext cx="7947898" cy="91440"/>
          </a:xfrm>
          <a:prstGeom prst="roundRect">
            <a:avLst>
              <a:gd name="adj" fmla="val 28030"/>
            </a:avLst>
          </a:prstGeom>
          <a:solidFill>
            <a:srgbClr val="282824"/>
          </a:solidFill>
          <a:ln/>
        </p:spPr>
      </p:sp>
      <p:sp>
        <p:nvSpPr>
          <p:cNvPr id="20" name="Shape 17"/>
          <p:cNvSpPr/>
          <p:nvPr/>
        </p:nvSpPr>
        <p:spPr>
          <a:xfrm>
            <a:off x="9802118" y="4707493"/>
            <a:ext cx="512564" cy="512564"/>
          </a:xfrm>
          <a:prstGeom prst="roundRect">
            <a:avLst>
              <a:gd name="adj" fmla="val 178397"/>
            </a:avLst>
          </a:prstGeom>
          <a:solidFill>
            <a:srgbClr val="282824"/>
          </a:solidFill>
          <a:ln/>
        </p:spPr>
      </p:sp>
      <p:sp>
        <p:nvSpPr>
          <p:cNvPr id="21" name="Text 18"/>
          <p:cNvSpPr/>
          <p:nvPr/>
        </p:nvSpPr>
        <p:spPr>
          <a:xfrm>
            <a:off x="9955828" y="4835604"/>
            <a:ext cx="205026" cy="2562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3</a:t>
            </a:r>
            <a:endParaRPr lang="en-US" sz="1600" dirty="0"/>
          </a:p>
        </p:txBody>
      </p:sp>
      <p:sp>
        <p:nvSpPr>
          <p:cNvPr id="22" name="Text 19"/>
          <p:cNvSpPr/>
          <p:nvPr/>
        </p:nvSpPr>
        <p:spPr>
          <a:xfrm>
            <a:off x="6278166" y="5390793"/>
            <a:ext cx="2135862" cy="2669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6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Bolle giganti</a:t>
            </a:r>
            <a:endParaRPr lang="en-US" sz="1650" dirty="0"/>
          </a:p>
        </p:txBody>
      </p:sp>
      <p:sp>
        <p:nvSpPr>
          <p:cNvPr id="23" name="Text 20"/>
          <p:cNvSpPr/>
          <p:nvPr/>
        </p:nvSpPr>
        <p:spPr>
          <a:xfrm>
            <a:off x="6278166" y="5760244"/>
            <a:ext cx="7560469" cy="5467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50"/>
              </a:lnSpc>
              <a:buNone/>
            </a:pPr>
            <a:r>
              <a:rPr lang="en-US" sz="13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Crea bolle di sapone enormi: le molecole di sapone formano una pellicola sottilissima che intrappola l'aria!</a:t>
            </a:r>
            <a:endParaRPr lang="en-US" sz="1300" dirty="0"/>
          </a:p>
        </p:txBody>
      </p:sp>
      <p:sp>
        <p:nvSpPr>
          <p:cNvPr id="24" name="Text 21"/>
          <p:cNvSpPr/>
          <p:nvPr/>
        </p:nvSpPr>
        <p:spPr>
          <a:xfrm>
            <a:off x="6340673" y="6885027"/>
            <a:ext cx="7691676" cy="5467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50"/>
              </a:lnSpc>
              <a:buNone/>
            </a:pPr>
            <a:r>
              <a:rPr lang="en-US" sz="13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"La chimica è ovunque: nel cibo che mangiamo, nell'aria che respiriamo, nell'acqua che beviamo. Ogni cosa è fatta di atomi e molecole straordinarie!"</a:t>
            </a:r>
            <a:endParaRPr lang="en-US" sz="1300" dirty="0"/>
          </a:p>
        </p:txBody>
      </p:sp>
      <p:sp>
        <p:nvSpPr>
          <p:cNvPr id="25" name="Shape 22"/>
          <p:cNvSpPr/>
          <p:nvPr/>
        </p:nvSpPr>
        <p:spPr>
          <a:xfrm>
            <a:off x="6084451" y="6692860"/>
            <a:ext cx="22860" cy="931069"/>
          </a:xfrm>
          <a:prstGeom prst="rect">
            <a:avLst/>
          </a:prstGeom>
          <a:solidFill>
            <a:srgbClr val="282824"/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/>
  <cp:revision>1</cp:revision>
  <dcterms:created xsi:type="dcterms:W3CDTF">2025-10-31T22:13:59Z</dcterms:created>
  <dcterms:modified xsi:type="dcterms:W3CDTF">2025-10-31T22:13:59Z</dcterms:modified>
</cp:coreProperties>
</file>